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60" r:id="rId2"/>
    <p:sldId id="298" r:id="rId3"/>
    <p:sldId id="461" r:id="rId4"/>
    <p:sldId id="477" r:id="rId5"/>
    <p:sldId id="493" r:id="rId6"/>
    <p:sldId id="473" r:id="rId7"/>
    <p:sldId id="494" r:id="rId8"/>
    <p:sldId id="498" r:id="rId9"/>
    <p:sldId id="506" r:id="rId10"/>
    <p:sldId id="516" r:id="rId11"/>
    <p:sldId id="523" r:id="rId12"/>
    <p:sldId id="522" r:id="rId13"/>
    <p:sldId id="328" r:id="rId14"/>
    <p:sldId id="524" r:id="rId15"/>
    <p:sldId id="525" r:id="rId16"/>
    <p:sldId id="526" r:id="rId17"/>
    <p:sldId id="527" r:id="rId18"/>
  </p:sldIdLst>
  <p:sldSz cx="12192000" cy="6858000"/>
  <p:notesSz cx="6735763" cy="9866313"/>
  <p:embeddedFontLst>
    <p:embeddedFont>
      <p:font typeface="KoPubWorld돋움체 Bold" panose="00000800000000000000" pitchFamily="2" charset="-127"/>
      <p:bold r:id="rId20"/>
    </p:embeddedFont>
    <p:embeddedFont>
      <p:font typeface="KoPubWorld돋움체 Light" panose="00000300000000000000" pitchFamily="2" charset="-127"/>
      <p:regular r:id="rId21"/>
    </p:embeddedFont>
    <p:embeddedFont>
      <p:font typeface="KoPubWorld돋움체 Medium" panose="00000600000000000000" pitchFamily="2" charset="-127"/>
      <p:regular r:id="rId22"/>
    </p:embeddedFont>
    <p:embeddedFont>
      <p:font typeface="KoPub돋움체 Bold" panose="00000800000000000000" pitchFamily="2" charset="-127"/>
      <p:bold r:id="rId23"/>
    </p:embeddedFont>
    <p:embeddedFont>
      <p:font typeface="KoPub돋움체 Light" panose="00000300000000000000" pitchFamily="2" charset="-127"/>
      <p:regular r:id="rId24"/>
    </p:embeddedFont>
    <p:embeddedFont>
      <p:font typeface="KoPub돋움체 Medium" panose="00000600000000000000" pitchFamily="2" charset="-127"/>
      <p:regular r:id="rId25"/>
    </p:embeddedFont>
    <p:embeddedFont>
      <p:font typeface="Lucida Console" panose="020B0609040504020204" pitchFamily="49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neutron/latest/admin/deploy-ovs-selfservice.html" TargetMode="External"/><Relationship Id="rId2" Type="http://schemas.openxmlformats.org/officeDocument/2006/relationships/hyperlink" Target="https://docs.openstack.org/neutron/latest/admin/deploy-ovs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neutron.html#team-caracal-neutron" TargetMode="External"/><Relationship Id="rId2" Type="http://schemas.openxmlformats.org/officeDocument/2006/relationships/hyperlink" Target="https://docs.openstack.org/neutron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2024.1/?_ga=2.6330290.1451111725.1724676952-1364615683.1724676952" TargetMode="External"/><Relationship Id="rId2" Type="http://schemas.openxmlformats.org/officeDocument/2006/relationships/hyperlink" Target="https://www.openstack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stack.org/install-guide/" TargetMode="External"/><Relationship Id="rId4" Type="http://schemas.openxmlformats.org/officeDocument/2006/relationships/hyperlink" Target="https://docs.openstack.org/2024.1/install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138466" y="129053"/>
            <a:ext cx="2934326" cy="843702"/>
            <a:chOff x="209346" y="127035"/>
            <a:chExt cx="2934326" cy="8437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318" y="127035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9. Neutron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86938-1A72-BBFE-6D72-BE107463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대체로 유사한 설치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8D73E-0934-17B0-3774-56F4D362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암호 변경하는 부분 조심</a:t>
            </a:r>
            <a:r>
              <a:rPr lang="en-US" altLang="ko-KR" dirty="0">
                <a:solidFill>
                  <a:srgbClr val="FF0000"/>
                </a:solidFill>
              </a:rPr>
              <a:t>!!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US" altLang="ko-KR" dirty="0" err="1">
                <a:solidFill>
                  <a:srgbClr val="FF0000"/>
                </a:solidFill>
              </a:rPr>
              <a:t>openstack</a:t>
            </a:r>
            <a:r>
              <a:rPr lang="en-US" altLang="ko-KR" dirty="0">
                <a:solidFill>
                  <a:srgbClr val="FF0000"/>
                </a:solidFill>
              </a:rPr>
              <a:t>” </a:t>
            </a:r>
            <a:r>
              <a:rPr lang="ko-KR" altLang="en-US" dirty="0">
                <a:solidFill>
                  <a:srgbClr val="FF0000"/>
                </a:solidFill>
              </a:rPr>
              <a:t>으로 통일</a:t>
            </a:r>
            <a:endParaRPr lang="en-US" altLang="ko-KR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설명 읽기</a:t>
            </a:r>
            <a:r>
              <a:rPr lang="en-US" altLang="ko-KR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생성 및 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패키지 인스톨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설정 파일 수정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Service Endpoint </a:t>
            </a:r>
            <a:r>
              <a:rPr lang="ko-KR" altLang="en-US" dirty="0"/>
              <a:t>등록 등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필요 시</a:t>
            </a:r>
            <a:r>
              <a:rPr lang="en-US" altLang="ko-KR" dirty="0"/>
              <a:t>) Apache2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설치 마무리 및 동작 확인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8626BE-093C-F404-5D9F-A2E0D615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7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18625-265A-7E10-0F68-712F01CC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DFCD71-8EAD-AF5A-3DFB-DA644FE9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2EBD29E-C233-529D-6923-33E410531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50" y="1281496"/>
            <a:ext cx="11652250" cy="49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4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2A1757-5084-A3EA-DF5A-5E01BFC8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ko-KR" altLang="en-US" dirty="0"/>
              <a:t>네트워크 관련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801B2-CCE6-FFDE-B120-B8F3F8CC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아래 설정들이 </a:t>
            </a:r>
            <a:r>
              <a:rPr lang="en-US" altLang="ko-KR" dirty="0"/>
              <a:t>1</a:t>
            </a:r>
            <a:r>
              <a:rPr lang="ko-KR" altLang="en-US" dirty="0"/>
              <a:t>이 아니라면</a:t>
            </a:r>
            <a:r>
              <a:rPr lang="en-US" altLang="ko-KR" dirty="0"/>
              <a:t>, </a:t>
            </a:r>
            <a:r>
              <a:rPr lang="ko-KR" altLang="en-US" dirty="0"/>
              <a:t>아래 </a:t>
            </a:r>
            <a:r>
              <a:rPr lang="en-US" altLang="ko-KR" dirty="0" err="1"/>
              <a:t>sysctl.conf</a:t>
            </a:r>
            <a:r>
              <a:rPr lang="en-US" altLang="ko-KR" dirty="0"/>
              <a:t> </a:t>
            </a:r>
            <a:r>
              <a:rPr lang="ko-KR" altLang="en-US" dirty="0"/>
              <a:t>수정하고</a:t>
            </a:r>
            <a:r>
              <a:rPr lang="en-US" altLang="ko-KR" dirty="0"/>
              <a:t>,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en-US" altLang="ko-KR" dirty="0" err="1"/>
              <a:t>net.bridge.bridge</a:t>
            </a:r>
            <a:r>
              <a:rPr lang="en-US" altLang="ko-KR" dirty="0"/>
              <a:t>-</a:t>
            </a:r>
            <a:r>
              <a:rPr lang="en-US" altLang="ko-KR" dirty="0" err="1"/>
              <a:t>nf</a:t>
            </a:r>
            <a:r>
              <a:rPr lang="en-US" altLang="ko-KR" dirty="0"/>
              <a:t>-call-iptables</a:t>
            </a:r>
          </a:p>
          <a:p>
            <a:pPr lvl="1"/>
            <a:r>
              <a:rPr lang="en-US" altLang="ko-KR" dirty="0"/>
              <a:t>net.bridge.bridge-nf-call-ip6tables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8ED437-5F21-ED8B-6CCA-4539FE99676D}"/>
              </a:ext>
            </a:extLst>
          </p:cNvPr>
          <p:cNvSpPr/>
          <p:nvPr/>
        </p:nvSpPr>
        <p:spPr>
          <a:xfrm>
            <a:off x="627393" y="4068726"/>
            <a:ext cx="4270678" cy="1396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vi</a:t>
            </a:r>
            <a:r>
              <a:rPr lang="ko-KR" altLang="en-US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sysctl.conf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endParaRPr lang="sv-SE" altLang="ko-KR" sz="1400" b="0" i="0" u="none" strike="noStrike" kern="1200" dirty="0"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sv-SE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sudo sysctl -p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CEE628-5DB9-B521-EC78-300EFEB4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00" y="4068726"/>
            <a:ext cx="5886450" cy="1381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E3385C-3A15-EE43-1E7C-0A7F513A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93" y="2835570"/>
            <a:ext cx="9700922" cy="9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55" y="1921616"/>
            <a:ext cx="11220090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Neutron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Compute</a:t>
            </a:r>
            <a:endParaRPr lang="ko-KR" altLang="en-US" sz="6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2A1757-5084-A3EA-DF5A-5E01BFC8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OpenVSwitch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801B2-CCE6-FFDE-B120-B8F3F8CC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매뉴얼을 순서대로 볼 때 나오지 않음</a:t>
            </a:r>
            <a:endParaRPr lang="en-US" altLang="ko-KR" dirty="0"/>
          </a:p>
          <a:p>
            <a:r>
              <a:rPr lang="ko-KR" altLang="en-US" dirty="0"/>
              <a:t>매뉴얼 왼쪽 메뉴 중</a:t>
            </a:r>
            <a:r>
              <a:rPr lang="en-US" altLang="ko-KR" dirty="0"/>
              <a:t>, OpenStack Networking Guide</a:t>
            </a:r>
          </a:p>
          <a:p>
            <a:pPr lvl="1"/>
            <a:r>
              <a:rPr lang="en-US" altLang="ko-KR" dirty="0"/>
              <a:t>Deployment examples -&gt; </a:t>
            </a: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2"/>
              </a:rPr>
              <a:t>Open </a:t>
            </a:r>
            <a:r>
              <a:rPr lang="en-US" altLang="ko-KR" b="0" i="0" u="sng" dirty="0" err="1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2"/>
              </a:rPr>
              <a:t>vSwitch</a:t>
            </a: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2"/>
              </a:rPr>
              <a:t> mechanism driver</a:t>
            </a:r>
            <a:endParaRPr lang="en-US" altLang="ko-KR" u="sng" dirty="0">
              <a:solidFill>
                <a:srgbClr val="30739C"/>
              </a:solidFill>
              <a:highlight>
                <a:srgbClr val="FFFFFF"/>
              </a:highlight>
            </a:endParaRPr>
          </a:p>
          <a:p>
            <a:pPr lvl="2"/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3"/>
              </a:rPr>
              <a:t>Open </a:t>
            </a:r>
            <a:r>
              <a:rPr lang="en-US" altLang="ko-KR" b="0" i="0" u="sng" dirty="0" err="1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3"/>
              </a:rPr>
              <a:t>vSwitch</a:t>
            </a: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3"/>
              </a:rPr>
              <a:t>: Self-service networks</a:t>
            </a:r>
            <a:endParaRPr lang="en-US" altLang="ko-KR" dirty="0"/>
          </a:p>
          <a:p>
            <a:r>
              <a:rPr lang="ko-KR" altLang="en-US" dirty="0"/>
              <a:t>핵심</a:t>
            </a:r>
            <a:r>
              <a:rPr lang="en-US" altLang="ko-KR" dirty="0"/>
              <a:t>: Bridge </a:t>
            </a:r>
            <a:r>
              <a:rPr lang="ko-KR" altLang="en-US" dirty="0"/>
              <a:t>용 </a:t>
            </a:r>
            <a:r>
              <a:rPr lang="en-US" altLang="ko-KR" dirty="0"/>
              <a:t>NIC</a:t>
            </a:r>
            <a:r>
              <a:rPr lang="ko-KR" altLang="en-US" dirty="0"/>
              <a:t>을 </a:t>
            </a:r>
            <a:r>
              <a:rPr lang="en-US" altLang="ko-KR" dirty="0"/>
              <a:t>OVS bridge </a:t>
            </a:r>
            <a:r>
              <a:rPr lang="ko-KR" altLang="en-US" dirty="0"/>
              <a:t>로 설정해준다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OVS provider bridge </a:t>
            </a:r>
            <a:r>
              <a:rPr lang="en-US" altLang="ko-KR" dirty="0" err="1"/>
              <a:t>br</a:t>
            </a:r>
            <a:r>
              <a:rPr lang="en-US" altLang="ko-KR" dirty="0"/>
              <a:t>-provider </a:t>
            </a:r>
            <a:r>
              <a:rPr lang="ko-KR" altLang="en-US" dirty="0"/>
              <a:t>생성 및 </a:t>
            </a:r>
            <a:r>
              <a:rPr lang="en-US" altLang="ko-KR" dirty="0"/>
              <a:t>NIC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PROVIDER_INTERFACE: </a:t>
            </a:r>
            <a:r>
              <a:rPr lang="ko-KR" altLang="en-US" dirty="0"/>
              <a:t>두 번째 어댑터의 </a:t>
            </a:r>
            <a:r>
              <a:rPr lang="en-US" altLang="ko-KR" dirty="0"/>
              <a:t>NIC</a:t>
            </a:r>
            <a:r>
              <a:rPr lang="ko-KR" altLang="en-US" dirty="0"/>
              <a:t> 이름으로 변경</a:t>
            </a:r>
            <a:endParaRPr lang="en-US" altLang="ko-KR" dirty="0"/>
          </a:p>
          <a:p>
            <a:pPr lvl="2"/>
            <a:r>
              <a:rPr lang="ko-KR" altLang="en-US" dirty="0"/>
              <a:t>실습 환경의 경우</a:t>
            </a:r>
            <a:r>
              <a:rPr lang="en-US" altLang="ko-KR" dirty="0"/>
              <a:t>, enp0s8</a:t>
            </a:r>
          </a:p>
          <a:p>
            <a:pPr lvl="1"/>
            <a:r>
              <a:rPr lang="en-US" altLang="ko-KR" dirty="0"/>
              <a:t>Controller, Compute </a:t>
            </a:r>
            <a:r>
              <a:rPr lang="ko-KR" altLang="en-US" dirty="0"/>
              <a:t>양쪽 모두 동일하게 진행하고</a:t>
            </a:r>
            <a:r>
              <a:rPr lang="en-US" altLang="ko-KR" dirty="0"/>
              <a:t>, </a:t>
            </a:r>
            <a:r>
              <a:rPr lang="ko-KR" altLang="en-US" dirty="0"/>
              <a:t>설정 파일에서 </a:t>
            </a:r>
            <a:r>
              <a:rPr lang="en-US" altLang="ko-KR" dirty="0" err="1"/>
              <a:t>bridge_mappings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3F277-C91F-22F6-F8FE-C57B93274268}"/>
              </a:ext>
            </a:extLst>
          </p:cNvPr>
          <p:cNvSpPr/>
          <p:nvPr/>
        </p:nvSpPr>
        <p:spPr>
          <a:xfrm>
            <a:off x="1123579" y="4118345"/>
            <a:ext cx="6163268" cy="71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ovs-vsctl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add-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br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br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-provider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latin typeface="Lucida Console" panose="020B0609040504020204" pitchFamily="49" charset="0"/>
              </a:rPr>
              <a:t>ovs-vsctl</a:t>
            </a:r>
            <a:r>
              <a:rPr lang="en-US" altLang="ko-KR" sz="1400" dirty="0">
                <a:latin typeface="Lucida Console" panose="020B0609040504020204" pitchFamily="49" charset="0"/>
              </a:rPr>
              <a:t> add-port </a:t>
            </a:r>
            <a:r>
              <a:rPr lang="en-US" altLang="ko-KR" sz="1400" dirty="0" err="1">
                <a:latin typeface="Lucida Console" panose="020B0609040504020204" pitchFamily="49" charset="0"/>
              </a:rPr>
              <a:t>br</a:t>
            </a:r>
            <a:r>
              <a:rPr lang="en-US" altLang="ko-KR" sz="1400" dirty="0">
                <a:latin typeface="Lucida Console" panose="020B0609040504020204" pitchFamily="49" charset="0"/>
              </a:rPr>
              <a:t>-provider PROVIDER_INTERFACE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2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0CF24-0D6D-F6A2-8C76-6FB8D9A4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OVS </a:t>
            </a:r>
            <a:r>
              <a:rPr lang="ko-KR" altLang="en-US" dirty="0" err="1"/>
              <a:t>브릿지</a:t>
            </a:r>
            <a:r>
              <a:rPr lang="ko-KR" altLang="en-US" dirty="0"/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9532D-1019-F02C-134D-8D345EC5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OVS </a:t>
            </a:r>
            <a:r>
              <a:rPr lang="ko-KR" altLang="en-US" dirty="0" err="1"/>
              <a:t>브릿지</a:t>
            </a:r>
            <a:r>
              <a:rPr lang="ko-KR" altLang="en-US" dirty="0"/>
              <a:t>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DB7473-D3B6-B317-BEF2-63523568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12A85-2B23-94DF-B026-64B3193ED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572805"/>
            <a:ext cx="6343650" cy="4800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9704AC-9577-F621-C02F-831275DD12BC}"/>
              </a:ext>
            </a:extLst>
          </p:cNvPr>
          <p:cNvSpPr/>
          <p:nvPr/>
        </p:nvSpPr>
        <p:spPr>
          <a:xfrm>
            <a:off x="3420520" y="4465674"/>
            <a:ext cx="3391406" cy="737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5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FCAAB-DF48-0B64-B25A-87813BBE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OVS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D6310-73AD-47C6-66CC-45ECA517D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1B3F00-780E-FA9B-F033-ACEFB58C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D3DA55A-3A97-C077-2B69-86E6343FF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628" y="953665"/>
            <a:ext cx="5730744" cy="57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D31C55E-EBC7-6C7B-A9DA-C99E3A826827}"/>
              </a:ext>
            </a:extLst>
          </p:cNvPr>
          <p:cNvSpPr/>
          <p:nvPr/>
        </p:nvSpPr>
        <p:spPr>
          <a:xfrm rot="17453899">
            <a:off x="4047775" y="2067109"/>
            <a:ext cx="120636" cy="19245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9B91AB8-FED4-B11C-FB38-E553B9694C8F}"/>
              </a:ext>
            </a:extLst>
          </p:cNvPr>
          <p:cNvSpPr/>
          <p:nvPr/>
        </p:nvSpPr>
        <p:spPr>
          <a:xfrm rot="15155545">
            <a:off x="3980434" y="3122035"/>
            <a:ext cx="120636" cy="19245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6F842-F239-6763-F61F-BC64A0B8653B}"/>
              </a:ext>
            </a:extLst>
          </p:cNvPr>
          <p:cNvSpPr txBox="1"/>
          <p:nvPr/>
        </p:nvSpPr>
        <p:spPr>
          <a:xfrm>
            <a:off x="1579765" y="4106593"/>
            <a:ext cx="1587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Port enp0s8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en-US" altLang="ko-KR" b="1" dirty="0">
                <a:solidFill>
                  <a:srgbClr val="FF0000"/>
                </a:solidFill>
              </a:rPr>
              <a:t>(external)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741BB-C754-963E-D006-2D508448F0A2}"/>
              </a:ext>
            </a:extLst>
          </p:cNvPr>
          <p:cNvSpPr txBox="1"/>
          <p:nvPr/>
        </p:nvSpPr>
        <p:spPr>
          <a:xfrm>
            <a:off x="1219200" y="2445787"/>
            <a:ext cx="2011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Port </a:t>
            </a:r>
            <a:r>
              <a:rPr lang="en-US" altLang="ko-KR" b="1" dirty="0" err="1">
                <a:solidFill>
                  <a:srgbClr val="FF0000"/>
                </a:solidFill>
              </a:rPr>
              <a:t>br</a:t>
            </a:r>
            <a:r>
              <a:rPr lang="en-US" altLang="ko-KR" b="1" dirty="0">
                <a:solidFill>
                  <a:srgbClr val="FF0000"/>
                </a:solidFill>
              </a:rPr>
              <a:t>-provider</a:t>
            </a:r>
          </a:p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(internal)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7BB9A-54FF-A293-DB46-BAE74592C216}"/>
              </a:ext>
            </a:extLst>
          </p:cNvPr>
          <p:cNvSpPr txBox="1"/>
          <p:nvPr/>
        </p:nvSpPr>
        <p:spPr>
          <a:xfrm>
            <a:off x="5242056" y="2307287"/>
            <a:ext cx="2011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Neutron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FE8D7F-0EBF-0636-1D5C-B2C5EDE429FE}"/>
              </a:ext>
            </a:extLst>
          </p:cNvPr>
          <p:cNvSpPr/>
          <p:nvPr/>
        </p:nvSpPr>
        <p:spPr>
          <a:xfrm>
            <a:off x="4827332" y="2162976"/>
            <a:ext cx="2757226" cy="1792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8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86984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Neutron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Controller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Neutron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Compute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Neutron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Controller</a:t>
            </a:r>
            <a:endParaRPr lang="ko-KR" altLang="en-US" sz="5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 연결을 관리하고</a:t>
            </a:r>
            <a:r>
              <a:rPr lang="en-US" altLang="ko-KR" dirty="0"/>
              <a:t>, </a:t>
            </a:r>
            <a:r>
              <a:rPr lang="ko-KR" altLang="en-US" dirty="0"/>
              <a:t>가상 네트워크</a:t>
            </a:r>
            <a:r>
              <a:rPr lang="en-US" altLang="ko-KR" dirty="0"/>
              <a:t>, </a:t>
            </a:r>
            <a:r>
              <a:rPr lang="ko-KR" altLang="en-US" dirty="0" err="1"/>
              <a:t>서브넷</a:t>
            </a:r>
            <a:r>
              <a:rPr lang="en-US" altLang="ko-KR" dirty="0"/>
              <a:t>, </a:t>
            </a:r>
            <a:r>
              <a:rPr lang="ko-KR" altLang="en-US" dirty="0"/>
              <a:t>라우터 등을 구성하는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간 네트워크 연결 설정</a:t>
            </a:r>
            <a:endParaRPr lang="en-US" altLang="ko-KR" dirty="0"/>
          </a:p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</a:t>
            </a:r>
            <a:r>
              <a:rPr lang="en-US" altLang="ko-KR" dirty="0"/>
              <a:t>IP, </a:t>
            </a:r>
            <a:r>
              <a:rPr lang="ko-KR" altLang="en-US" dirty="0"/>
              <a:t>보안 그룹</a:t>
            </a:r>
            <a:r>
              <a:rPr lang="en-US" altLang="ko-KR" dirty="0"/>
              <a:t>, </a:t>
            </a:r>
            <a:r>
              <a:rPr lang="ko-KR" altLang="en-US" dirty="0"/>
              <a:t>네트워크 정책 관리</a:t>
            </a:r>
            <a:endParaRPr lang="en-US" altLang="ko-KR" dirty="0"/>
          </a:p>
          <a:p>
            <a:pPr lvl="1"/>
            <a:r>
              <a:rPr lang="ko-KR" altLang="en-US" dirty="0"/>
              <a:t>외부 네트워크와의 연결을 위한 라우터 및 네트워크 주소 변환</a:t>
            </a:r>
            <a:r>
              <a:rPr lang="en-US" altLang="ko-KR" dirty="0"/>
              <a:t>(NAT) </a:t>
            </a:r>
            <a:r>
              <a:rPr lang="ko-KR" altLang="en-US" dirty="0"/>
              <a:t>기능</a:t>
            </a:r>
            <a:endParaRPr lang="en-US" altLang="ko-KR" dirty="0"/>
          </a:p>
          <a:p>
            <a:r>
              <a:rPr lang="ko-KR" altLang="en-US" dirty="0"/>
              <a:t>연계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통합되어 </a:t>
            </a:r>
            <a:r>
              <a:rPr lang="en-US" altLang="ko-KR" dirty="0"/>
              <a:t>VM</a:t>
            </a:r>
            <a:r>
              <a:rPr lang="ko-KR" altLang="en-US" dirty="0"/>
              <a:t>의 네트워크 설정 제공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Neutron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Networking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DC23B511-10EE-E4FD-379C-EF187F06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999" y="4455863"/>
            <a:ext cx="1630973" cy="13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05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741E1-98CD-69C2-24C0-604F9F1B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전체 네트워크 구성도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EF33F-06E1-8EA3-5CC7-55060F17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 내부 네트워크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: </a:t>
            </a:r>
            <a:r>
              <a:rPr lang="ko-KR" altLang="en-US" dirty="0"/>
              <a:t>주황색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endParaRPr lang="en-US" altLang="ko-KR" dirty="0"/>
          </a:p>
          <a:p>
            <a:pPr lvl="2"/>
            <a:r>
              <a:rPr lang="en-US" altLang="ko-KR" dirty="0"/>
              <a:t>VM </a:t>
            </a:r>
            <a:r>
              <a:rPr lang="ko-KR" altLang="en-US" dirty="0" err="1"/>
              <a:t>들간의</a:t>
            </a:r>
            <a:r>
              <a:rPr lang="ko-KR" altLang="en-US" dirty="0"/>
              <a:t> 통신</a:t>
            </a:r>
            <a:r>
              <a:rPr lang="en-US" altLang="ko-KR" dirty="0"/>
              <a:t>: </a:t>
            </a:r>
            <a:r>
              <a:rPr lang="ko-KR" altLang="en-US" dirty="0"/>
              <a:t>가상 </a:t>
            </a:r>
            <a:r>
              <a:rPr lang="en-US" altLang="ko-KR" dirty="0"/>
              <a:t>NIC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각 네트워크에 가상 라우터 배치</a:t>
            </a:r>
            <a:endParaRPr lang="en-US" altLang="ko-KR" dirty="0"/>
          </a:p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 err="1"/>
              <a:t>컴퓨트</a:t>
            </a:r>
            <a:r>
              <a:rPr lang="ko-KR" altLang="en-US" dirty="0"/>
              <a:t> 노드</a:t>
            </a:r>
            <a:endParaRPr lang="en-US" altLang="ko-KR" dirty="0"/>
          </a:p>
          <a:p>
            <a:pPr lvl="1"/>
            <a:r>
              <a:rPr lang="ko-KR" altLang="en-US" dirty="0"/>
              <a:t>각각 </a:t>
            </a:r>
            <a:r>
              <a:rPr lang="ko-KR" altLang="en-US" dirty="0" err="1"/>
              <a:t>브릿지</a:t>
            </a:r>
            <a:r>
              <a:rPr lang="ko-KR" altLang="en-US" dirty="0"/>
              <a:t> 역할을 할 </a:t>
            </a:r>
            <a:r>
              <a:rPr lang="en-US" altLang="ko-KR" dirty="0"/>
              <a:t>NIC </a:t>
            </a:r>
            <a:r>
              <a:rPr lang="ko-KR" altLang="en-US" dirty="0"/>
              <a:t>추가 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실습에서는 </a:t>
            </a:r>
            <a:r>
              <a:rPr lang="en-US" altLang="ko-KR" dirty="0"/>
              <a:t>VM</a:t>
            </a:r>
            <a:r>
              <a:rPr lang="ko-KR" altLang="en-US" dirty="0"/>
              <a:t>이므로 가상</a:t>
            </a:r>
            <a:r>
              <a:rPr lang="en-US" altLang="ko-KR" dirty="0"/>
              <a:t> NIC)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NIC</a:t>
            </a:r>
            <a:r>
              <a:rPr lang="ko-KR" altLang="en-US" dirty="0"/>
              <a:t>을 </a:t>
            </a:r>
            <a:r>
              <a:rPr lang="ko-KR" altLang="en-US" dirty="0" err="1"/>
              <a:t>브릿지로</a:t>
            </a:r>
            <a:r>
              <a:rPr lang="ko-KR" altLang="en-US" dirty="0"/>
              <a:t> 설정 </a:t>
            </a:r>
            <a:r>
              <a:rPr lang="en-US" altLang="ko-KR" dirty="0"/>
              <a:t>(</a:t>
            </a:r>
            <a:r>
              <a:rPr lang="en-US" altLang="ko-KR" dirty="0" err="1"/>
              <a:t>OpenVSwitch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오픈스택에서</a:t>
            </a:r>
            <a:r>
              <a:rPr lang="ko-KR" altLang="en-US" dirty="0"/>
              <a:t> </a:t>
            </a:r>
            <a:r>
              <a:rPr lang="ko-KR" altLang="en-US" dirty="0" err="1"/>
              <a:t>브릿지</a:t>
            </a:r>
            <a:r>
              <a:rPr lang="ko-KR" altLang="en-US" dirty="0"/>
              <a:t> 등록</a:t>
            </a:r>
            <a:endParaRPr lang="en-US" altLang="ko-KR" dirty="0"/>
          </a:p>
          <a:p>
            <a:r>
              <a:rPr lang="ko-KR" altLang="en-US" dirty="0"/>
              <a:t>네트워크 연결</a:t>
            </a:r>
            <a:endParaRPr lang="en-US" altLang="ko-KR" dirty="0"/>
          </a:p>
          <a:p>
            <a:pPr lvl="1"/>
            <a:r>
              <a:rPr lang="ko-KR" altLang="en-US" dirty="0"/>
              <a:t>가상 라우터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브릿지</a:t>
            </a:r>
            <a:r>
              <a:rPr lang="en-US" altLang="ko-KR" dirty="0"/>
              <a:t>, </a:t>
            </a:r>
            <a:r>
              <a:rPr lang="ko-KR" altLang="en-US" dirty="0"/>
              <a:t>가상 내부 네트워크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3F836-0B25-6003-4E21-BBDAF785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D8B77F5-C30E-9BD3-284A-D66B78CF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56" y="866988"/>
            <a:ext cx="5730744" cy="57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6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CB960-C772-4A4F-0170-56E4154F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최소 구성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5B45B-E8D7-AF0C-D29D-A9920DD2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3"/>
            <a:ext cx="11652010" cy="147241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가장 기본적인 </a:t>
            </a:r>
            <a:r>
              <a:rPr lang="ko-KR" altLang="en-US" dirty="0" err="1"/>
              <a:t>오픈스택</a:t>
            </a:r>
            <a:r>
              <a:rPr lang="ko-KR" altLang="en-US" dirty="0"/>
              <a:t> 구성 방법</a:t>
            </a:r>
            <a:endParaRPr lang="en-US" altLang="ko-KR" dirty="0"/>
          </a:p>
          <a:p>
            <a:r>
              <a:rPr lang="ko-KR" altLang="en-US" dirty="0"/>
              <a:t>실습에서 사용할 구성</a:t>
            </a:r>
            <a:endParaRPr lang="en-US" altLang="ko-KR" dirty="0"/>
          </a:p>
          <a:p>
            <a:pPr lvl="1"/>
            <a:r>
              <a:rPr lang="en-US" altLang="ko-KR" dirty="0"/>
              <a:t>Storage </a:t>
            </a:r>
            <a:r>
              <a:rPr lang="ko-KR" altLang="en-US" dirty="0"/>
              <a:t>노드를 별도로 두지 않고</a:t>
            </a:r>
            <a:r>
              <a:rPr lang="en-US" altLang="ko-KR" dirty="0"/>
              <a:t>, Controller </a:t>
            </a:r>
            <a:r>
              <a:rPr lang="ko-KR" altLang="en-US" dirty="0"/>
              <a:t>혹은 </a:t>
            </a:r>
            <a:r>
              <a:rPr lang="en-US" altLang="ko-KR" dirty="0"/>
              <a:t>Compute </a:t>
            </a:r>
            <a:r>
              <a:rPr lang="ko-KR" altLang="en-US" dirty="0"/>
              <a:t>를 활용할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3EE001-215F-1943-9741-47091C0C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51684B-B970-FF60-CABD-B3EA0914FC36}"/>
              </a:ext>
            </a:extLst>
          </p:cNvPr>
          <p:cNvSpPr/>
          <p:nvPr/>
        </p:nvSpPr>
        <p:spPr>
          <a:xfrm>
            <a:off x="2322175" y="2558595"/>
            <a:ext cx="1871331" cy="35545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EA8A0-5255-2542-A5B1-E78219060DAD}"/>
              </a:ext>
            </a:extLst>
          </p:cNvPr>
          <p:cNvSpPr/>
          <p:nvPr/>
        </p:nvSpPr>
        <p:spPr>
          <a:xfrm>
            <a:off x="4827914" y="2903652"/>
            <a:ext cx="1871331" cy="2597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CCB04-D9CE-3B8F-D0EB-FFAAA302C367}"/>
              </a:ext>
            </a:extLst>
          </p:cNvPr>
          <p:cNvSpPr txBox="1"/>
          <p:nvPr/>
        </p:nvSpPr>
        <p:spPr>
          <a:xfrm>
            <a:off x="2536513" y="6125030"/>
            <a:ext cx="144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1F385-2EE0-A0BA-002D-9035CA8EE90C}"/>
              </a:ext>
            </a:extLst>
          </p:cNvPr>
          <p:cNvSpPr txBox="1"/>
          <p:nvPr/>
        </p:nvSpPr>
        <p:spPr>
          <a:xfrm>
            <a:off x="4994708" y="550070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Compute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EF7C8A-8619-CAF2-D22B-FFFB3BC76A0A}"/>
              </a:ext>
            </a:extLst>
          </p:cNvPr>
          <p:cNvSpPr/>
          <p:nvPr/>
        </p:nvSpPr>
        <p:spPr>
          <a:xfrm>
            <a:off x="2459142" y="2668935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82A4E-963D-7B68-DEA8-D3426A33600F}"/>
              </a:ext>
            </a:extLst>
          </p:cNvPr>
          <p:cNvSpPr/>
          <p:nvPr/>
        </p:nvSpPr>
        <p:spPr>
          <a:xfrm>
            <a:off x="2459142" y="314646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03E3F-7132-D9F7-0DAB-7C676C1865ED}"/>
              </a:ext>
            </a:extLst>
          </p:cNvPr>
          <p:cNvSpPr/>
          <p:nvPr/>
        </p:nvSpPr>
        <p:spPr>
          <a:xfrm>
            <a:off x="2459142" y="3624001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Keystone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C30C0-D9AC-68DD-6555-8DC495FA09C9}"/>
              </a:ext>
            </a:extLst>
          </p:cNvPr>
          <p:cNvSpPr/>
          <p:nvPr/>
        </p:nvSpPr>
        <p:spPr>
          <a:xfrm>
            <a:off x="2459142" y="4101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57E5B-509B-1CB1-89E4-F61E0542F5BC}"/>
              </a:ext>
            </a:extLst>
          </p:cNvPr>
          <p:cNvSpPr/>
          <p:nvPr/>
        </p:nvSpPr>
        <p:spPr>
          <a:xfrm>
            <a:off x="4960847" y="301399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661EB-456C-A1E8-6123-AD7C3CB10A55}"/>
              </a:ext>
            </a:extLst>
          </p:cNvPr>
          <p:cNvSpPr/>
          <p:nvPr/>
        </p:nvSpPr>
        <p:spPr>
          <a:xfrm>
            <a:off x="4960847" y="3491526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E1305B-6C7D-35AB-D7DE-37588D3C2554}"/>
              </a:ext>
            </a:extLst>
          </p:cNvPr>
          <p:cNvSpPr/>
          <p:nvPr/>
        </p:nvSpPr>
        <p:spPr>
          <a:xfrm>
            <a:off x="2459142" y="4578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Horizon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A3C3-46C8-6DEA-EEF9-8DF60076C240}"/>
              </a:ext>
            </a:extLst>
          </p:cNvPr>
          <p:cNvSpPr/>
          <p:nvPr/>
        </p:nvSpPr>
        <p:spPr>
          <a:xfrm>
            <a:off x="7338714" y="2908279"/>
            <a:ext cx="1871331" cy="2597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89FCA-16C9-190F-EA4C-73CDCE379F6E}"/>
              </a:ext>
            </a:extLst>
          </p:cNvPr>
          <p:cNvSpPr txBox="1"/>
          <p:nvPr/>
        </p:nvSpPr>
        <p:spPr>
          <a:xfrm>
            <a:off x="7505508" y="549615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C19D6D-E893-6FF0-38ED-12DCDDED7AE6}"/>
              </a:ext>
            </a:extLst>
          </p:cNvPr>
          <p:cNvSpPr/>
          <p:nvPr/>
        </p:nvSpPr>
        <p:spPr>
          <a:xfrm>
            <a:off x="7475682" y="302195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Cinder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1E13F-6C1B-7197-23C5-A080D7AA94E8}"/>
              </a:ext>
            </a:extLst>
          </p:cNvPr>
          <p:cNvSpPr/>
          <p:nvPr/>
        </p:nvSpPr>
        <p:spPr>
          <a:xfrm>
            <a:off x="4960847" y="4923591"/>
            <a:ext cx="1597394" cy="3718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KVM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B51955-F36E-B8A8-FB9A-D34D8AB6AF09}"/>
              </a:ext>
            </a:extLst>
          </p:cNvPr>
          <p:cNvSpPr/>
          <p:nvPr/>
        </p:nvSpPr>
        <p:spPr>
          <a:xfrm>
            <a:off x="2459140" y="5505334"/>
            <a:ext cx="1597394" cy="5733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MariaDB</a:t>
            </a:r>
            <a:br>
              <a:rPr lang="en-US" altLang="ko-KR" dirty="0"/>
            </a:br>
            <a:r>
              <a:rPr lang="en-US" altLang="ko-KR" dirty="0"/>
              <a:t>RabbitMQ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99186-0AD3-D4D4-35E8-12F2A7D09EB0}"/>
              </a:ext>
            </a:extLst>
          </p:cNvPr>
          <p:cNvSpPr/>
          <p:nvPr/>
        </p:nvSpPr>
        <p:spPr>
          <a:xfrm>
            <a:off x="7475682" y="4923591"/>
            <a:ext cx="1597394" cy="3718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iSCSI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6A75B3-DEB5-55DC-78DB-A950F3C58D1C}"/>
              </a:ext>
            </a:extLst>
          </p:cNvPr>
          <p:cNvSpPr/>
          <p:nvPr/>
        </p:nvSpPr>
        <p:spPr>
          <a:xfrm>
            <a:off x="2459140" y="5055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Glance</a:t>
            </a:r>
          </a:p>
        </p:txBody>
      </p:sp>
    </p:spTree>
    <p:extLst>
      <p:ext uri="{BB962C8B-B14F-4D97-AF65-F5344CB8AC3E}">
        <p14:creationId xmlns:p14="http://schemas.microsoft.com/office/powerpoint/2010/main" val="46698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5514D-67DD-67EA-E5F4-7BA8E57D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설치는 공식 홈페이지 문서를 따라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E284F-3893-5544-17C3-F528AF39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 홈페이지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https://www.openstack.org/</a:t>
            </a:r>
            <a:endParaRPr lang="en-US" altLang="ko-KR" dirty="0"/>
          </a:p>
          <a:p>
            <a:r>
              <a:rPr lang="en-US" altLang="ko-KR" dirty="0"/>
              <a:t>Docs</a:t>
            </a:r>
          </a:p>
          <a:p>
            <a:pPr lvl="1"/>
            <a:r>
              <a:rPr lang="en-US" altLang="ko-KR" dirty="0">
                <a:hlinkClick r:id="rId3"/>
              </a:rPr>
              <a:t>https://docs.openstack.org/2024.1/?_ga=2.6330290.1451111725.1724676952-1364615683.1724676952</a:t>
            </a:r>
            <a:endParaRPr lang="en-US" altLang="ko-KR" dirty="0"/>
          </a:p>
          <a:p>
            <a:r>
              <a:rPr lang="en-US" altLang="ko-KR" dirty="0"/>
              <a:t>Installation Guide</a:t>
            </a:r>
          </a:p>
          <a:p>
            <a:pPr lvl="1"/>
            <a:r>
              <a:rPr lang="en-US" altLang="ko-KR" dirty="0">
                <a:hlinkClick r:id="rId4"/>
              </a:rPr>
              <a:t>https://docs.openstack.org/2024.1/install/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https://docs.openstack.org/install-guide/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82D32-6240-5561-C234-45F4E4BE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8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8E841-6A88-D33D-A298-675A9C6B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9BB08-03B7-F7AE-7D0A-8363F01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꼼꼼하게 잘 읽으면서 진행할 것</a:t>
            </a:r>
            <a:r>
              <a:rPr lang="en-US" altLang="ko-KR" sz="2800" b="1" dirty="0"/>
              <a:t>!!!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Link, command </a:t>
            </a:r>
            <a:r>
              <a:rPr lang="ko-KR" altLang="en-US" sz="2800" b="1" dirty="0"/>
              <a:t>만 보면서 진행하면 안됨</a:t>
            </a:r>
            <a:r>
              <a:rPr lang="en-US" altLang="ko-KR" sz="2800" b="1" dirty="0"/>
              <a:t>!!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하이라이트 되지 않은</a:t>
            </a:r>
            <a:r>
              <a:rPr lang="en-US" altLang="ko-KR" sz="2800" b="1" dirty="0"/>
              <a:t>, plain text </a:t>
            </a:r>
            <a:r>
              <a:rPr lang="ko-KR" altLang="en-US" sz="2800" b="1" dirty="0"/>
              <a:t>로 된 </a:t>
            </a:r>
            <a:br>
              <a:rPr lang="en-US" altLang="ko-KR" sz="2800" b="1" dirty="0"/>
            </a:br>
            <a:r>
              <a:rPr lang="ko-KR" altLang="en-US" sz="2800" b="1" dirty="0"/>
              <a:t>설명에도 중요한 내용이 많다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무작정 순서대로 진행하지 말고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결과 화면을 꼭 확인하면서 진행할 것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4F085-C50F-DC01-C48A-2C8F1EFB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" name="내용 개체 틀 5" descr="경고 단색으로 채워진">
            <a:extLst>
              <a:ext uri="{FF2B5EF4-FFF2-40B4-BE49-F238E27FC236}">
                <a16:creationId xmlns:a16="http://schemas.microsoft.com/office/drawing/2014/main" id="{BCF02580-64D3-6354-68D0-9A61F7BC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638" y="461482"/>
            <a:ext cx="5089398" cy="5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BABF4-AA08-9209-061F-2D66533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80152-14B1-EFE3-FDB9-A01CF139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오픈스택은</a:t>
            </a:r>
            <a:r>
              <a:rPr lang="ko-KR" altLang="en-US" dirty="0"/>
              <a:t> 여러 </a:t>
            </a:r>
            <a:r>
              <a:rPr lang="en-US" altLang="ko-KR" dirty="0"/>
              <a:t>OS</a:t>
            </a:r>
            <a:r>
              <a:rPr lang="ko-KR" altLang="en-US" dirty="0"/>
              <a:t>를 지원하며</a:t>
            </a:r>
            <a:r>
              <a:rPr lang="en-US" altLang="ko-KR" dirty="0"/>
              <a:t>, </a:t>
            </a:r>
            <a:r>
              <a:rPr lang="ko-KR" altLang="en-US" dirty="0"/>
              <a:t>매뉴얼에 각각에 대한 내용이 모두 있음</a:t>
            </a:r>
            <a:endParaRPr lang="en-US" altLang="ko-KR" dirty="0"/>
          </a:p>
          <a:p>
            <a:pPr lvl="1"/>
            <a:r>
              <a:rPr lang="en-US" altLang="ko-KR" dirty="0"/>
              <a:t>RHEL or CentOS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Ubuntu: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Ubuntu </a:t>
            </a:r>
            <a:r>
              <a:rPr lang="ko-KR" altLang="en-US" dirty="0">
                <a:solidFill>
                  <a:srgbClr val="FF0000"/>
                </a:solidFill>
              </a:rPr>
              <a:t>를 선택해서 진행할 것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SUSE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어떤 노드에 설치하라는 내용인지 잘 보면서 진행</a:t>
            </a:r>
            <a:endParaRPr lang="en-US" altLang="ko-KR" dirty="0"/>
          </a:p>
          <a:p>
            <a:pPr lvl="1"/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노드 각각 공통된 패키지도 있지만</a:t>
            </a:r>
            <a:r>
              <a:rPr lang="en-US" altLang="ko-KR" dirty="0"/>
              <a:t>, </a:t>
            </a:r>
            <a:r>
              <a:rPr lang="ko-KR" altLang="en-US" dirty="0"/>
              <a:t>서로 다른 패키지도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6654D-B0F9-001A-D37F-7963E91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69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20478</TotalTime>
  <Words>613</Words>
  <Application>Microsoft Office PowerPoint</Application>
  <PresentationFormat>와이드스크린</PresentationFormat>
  <Paragraphs>139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KoPubWorld돋움체 Light</vt:lpstr>
      <vt:lpstr>맑은 고딕</vt:lpstr>
      <vt:lpstr>KoPub돋움체 Bold</vt:lpstr>
      <vt:lpstr>KoPubWorld돋움체 Bold</vt:lpstr>
      <vt:lpstr>Wingdings</vt:lpstr>
      <vt:lpstr>Open Sans</vt:lpstr>
      <vt:lpstr>Lucida Console</vt:lpstr>
      <vt:lpstr>KoPub돋움체 Medium</vt:lpstr>
      <vt:lpstr>Arial</vt:lpstr>
      <vt:lpstr>(한글 글꼴 사용)</vt:lpstr>
      <vt:lpstr>KoPub돋움체 Light</vt:lpstr>
      <vt:lpstr>KoPubWorld돋움체 Medium</vt:lpstr>
      <vt:lpstr>Office 테마</vt:lpstr>
      <vt:lpstr>PowerPoint 프레젠테이션</vt:lpstr>
      <vt:lpstr>PowerPoint 프레젠테이션</vt:lpstr>
      <vt:lpstr>1. Neutron 설치: Controller</vt:lpstr>
      <vt:lpstr>Neutron</vt:lpstr>
      <vt:lpstr>오픈스택 전체 네트워크 구성도 예시</vt:lpstr>
      <vt:lpstr>최소 구성 예제</vt:lpstr>
      <vt:lpstr>설치는 공식 홈페이지 문서를 따라 진행</vt:lpstr>
      <vt:lpstr>WARNING!!</vt:lpstr>
      <vt:lpstr>WARNING!!</vt:lpstr>
      <vt:lpstr>대체로 유사한 설치 과정</vt:lpstr>
      <vt:lpstr>PowerPoint 프레젠테이션</vt:lpstr>
      <vt:lpstr>sysctl 네트워크 관련 설정</vt:lpstr>
      <vt:lpstr>2. Neutron 설치: Compute</vt:lpstr>
      <vt:lpstr>OpenVSwitch 설정</vt:lpstr>
      <vt:lpstr>OVS 브릿지 확인</vt:lpstr>
      <vt:lpstr>OVS 구조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302</cp:revision>
  <cp:lastPrinted>2022-12-21T02:49:19Z</cp:lastPrinted>
  <dcterms:created xsi:type="dcterms:W3CDTF">2022-12-19T00:58:46Z</dcterms:created>
  <dcterms:modified xsi:type="dcterms:W3CDTF">2024-09-10T00:40:59Z</dcterms:modified>
</cp:coreProperties>
</file>